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3" r:id="rId18"/>
    <p:sldId id="271" r:id="rId19"/>
  </p:sldIdLst>
  <p:sldSz cx="12192000" cy="4679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80" y="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65909"/>
            <a:ext cx="9144000" cy="1629316"/>
          </a:xfrm>
        </p:spPr>
        <p:txBody>
          <a:bodyPr anchor="b"/>
          <a:lstStyle>
            <a:lvl1pPr algn="ctr">
              <a:defRPr sz="40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58058"/>
            <a:ext cx="9144000" cy="1129904"/>
          </a:xfrm>
        </p:spPr>
        <p:txBody>
          <a:bodyPr/>
          <a:lstStyle>
            <a:lvl1pPr marL="0" indent="0" algn="ctr">
              <a:buNone/>
              <a:defRPr sz="1638"/>
            </a:lvl1pPr>
            <a:lvl2pPr marL="311993" indent="0" algn="ctr">
              <a:buNone/>
              <a:defRPr sz="1365"/>
            </a:lvl2pPr>
            <a:lvl3pPr marL="623987" indent="0" algn="ctr">
              <a:buNone/>
              <a:defRPr sz="1228"/>
            </a:lvl3pPr>
            <a:lvl4pPr marL="935980" indent="0" algn="ctr">
              <a:buNone/>
              <a:defRPr sz="1092"/>
            </a:lvl4pPr>
            <a:lvl5pPr marL="1247973" indent="0" algn="ctr">
              <a:buNone/>
              <a:defRPr sz="1092"/>
            </a:lvl5pPr>
            <a:lvl6pPr marL="1559966" indent="0" algn="ctr">
              <a:buNone/>
              <a:defRPr sz="1092"/>
            </a:lvl6pPr>
            <a:lvl7pPr marL="1871960" indent="0" algn="ctr">
              <a:buNone/>
              <a:defRPr sz="1092"/>
            </a:lvl7pPr>
            <a:lvl8pPr marL="2183953" indent="0" algn="ctr">
              <a:buNone/>
              <a:defRPr sz="1092"/>
            </a:lvl8pPr>
            <a:lvl9pPr marL="2495946" indent="0" algn="ctr">
              <a:buNone/>
              <a:defRPr sz="109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30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67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49164"/>
            <a:ext cx="2628900" cy="396604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49164"/>
            <a:ext cx="7734300" cy="396604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89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18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66738"/>
            <a:ext cx="10515600" cy="1946729"/>
          </a:xfrm>
        </p:spPr>
        <p:txBody>
          <a:bodyPr anchor="b"/>
          <a:lstStyle>
            <a:lvl1pPr>
              <a:defRPr sz="409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31884"/>
            <a:ext cx="10515600" cy="1023739"/>
          </a:xfrm>
        </p:spPr>
        <p:txBody>
          <a:bodyPr/>
          <a:lstStyle>
            <a:lvl1pPr marL="0" indent="0">
              <a:buNone/>
              <a:defRPr sz="1638">
                <a:solidFill>
                  <a:schemeClr val="tx1">
                    <a:tint val="82000"/>
                  </a:schemeClr>
                </a:solidFill>
              </a:defRPr>
            </a:lvl1pPr>
            <a:lvl2pPr marL="311993" indent="0">
              <a:buNone/>
              <a:defRPr sz="1365">
                <a:solidFill>
                  <a:schemeClr val="tx1">
                    <a:tint val="82000"/>
                  </a:schemeClr>
                </a:solidFill>
              </a:defRPr>
            </a:lvl2pPr>
            <a:lvl3pPr marL="623987" indent="0">
              <a:buNone/>
              <a:defRPr sz="1228">
                <a:solidFill>
                  <a:schemeClr val="tx1">
                    <a:tint val="82000"/>
                  </a:schemeClr>
                </a:solidFill>
              </a:defRPr>
            </a:lvl3pPr>
            <a:lvl4pPr marL="93598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4pPr>
            <a:lvl5pPr marL="124797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5pPr>
            <a:lvl6pPr marL="155996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6pPr>
            <a:lvl7pPr marL="1871960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7pPr>
            <a:lvl8pPr marL="2183953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8pPr>
            <a:lvl9pPr marL="2495946" indent="0">
              <a:buNone/>
              <a:defRPr sz="109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41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45820"/>
            <a:ext cx="5181600" cy="29693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45820"/>
            <a:ext cx="5181600" cy="29693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9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49164"/>
            <a:ext cx="10515600" cy="90457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147238"/>
            <a:ext cx="5157787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709482"/>
            <a:ext cx="5157787" cy="25143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47238"/>
            <a:ext cx="5183188" cy="562244"/>
          </a:xfrm>
        </p:spPr>
        <p:txBody>
          <a:bodyPr anchor="b"/>
          <a:lstStyle>
            <a:lvl1pPr marL="0" indent="0">
              <a:buNone/>
              <a:defRPr sz="1638" b="1"/>
            </a:lvl1pPr>
            <a:lvl2pPr marL="311993" indent="0">
              <a:buNone/>
              <a:defRPr sz="1365" b="1"/>
            </a:lvl2pPr>
            <a:lvl3pPr marL="623987" indent="0">
              <a:buNone/>
              <a:defRPr sz="1228" b="1"/>
            </a:lvl3pPr>
            <a:lvl4pPr marL="935980" indent="0">
              <a:buNone/>
              <a:defRPr sz="1092" b="1"/>
            </a:lvl4pPr>
            <a:lvl5pPr marL="1247973" indent="0">
              <a:buNone/>
              <a:defRPr sz="1092" b="1"/>
            </a:lvl5pPr>
            <a:lvl6pPr marL="1559966" indent="0">
              <a:buNone/>
              <a:defRPr sz="1092" b="1"/>
            </a:lvl6pPr>
            <a:lvl7pPr marL="1871960" indent="0">
              <a:buNone/>
              <a:defRPr sz="1092" b="1"/>
            </a:lvl7pPr>
            <a:lvl8pPr marL="2183953" indent="0">
              <a:buNone/>
              <a:defRPr sz="1092" b="1"/>
            </a:lvl8pPr>
            <a:lvl9pPr marL="2495946" indent="0">
              <a:buNone/>
              <a:defRPr sz="109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09482"/>
            <a:ext cx="5183188" cy="25143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2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44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0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1997"/>
            <a:ext cx="3932237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673826"/>
            <a:ext cx="6172200" cy="3325798"/>
          </a:xfrm>
        </p:spPr>
        <p:txBody>
          <a:bodyPr/>
          <a:lstStyle>
            <a:lvl1pPr>
              <a:defRPr sz="2184"/>
            </a:lvl1pPr>
            <a:lvl2pPr>
              <a:defRPr sz="1911"/>
            </a:lvl2pPr>
            <a:lvl3pPr>
              <a:defRPr sz="1638"/>
            </a:lvl3pPr>
            <a:lvl4pPr>
              <a:defRPr sz="1365"/>
            </a:lvl4pPr>
            <a:lvl5pPr>
              <a:defRPr sz="1365"/>
            </a:lvl5pPr>
            <a:lvl6pPr>
              <a:defRPr sz="1365"/>
            </a:lvl6pPr>
            <a:lvl7pPr>
              <a:defRPr sz="1365"/>
            </a:lvl7pPr>
            <a:lvl8pPr>
              <a:defRPr sz="1365"/>
            </a:lvl8pPr>
            <a:lvl9pPr>
              <a:defRPr sz="136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3985"/>
            <a:ext cx="3932237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73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11997"/>
            <a:ext cx="3932237" cy="1091988"/>
          </a:xfrm>
        </p:spPr>
        <p:txBody>
          <a:bodyPr anchor="b"/>
          <a:lstStyle>
            <a:lvl1pPr>
              <a:defRPr sz="218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673826"/>
            <a:ext cx="6172200" cy="3325798"/>
          </a:xfrm>
        </p:spPr>
        <p:txBody>
          <a:bodyPr anchor="t"/>
          <a:lstStyle>
            <a:lvl1pPr marL="0" indent="0">
              <a:buNone/>
              <a:defRPr sz="2184"/>
            </a:lvl1pPr>
            <a:lvl2pPr marL="311993" indent="0">
              <a:buNone/>
              <a:defRPr sz="1911"/>
            </a:lvl2pPr>
            <a:lvl3pPr marL="623987" indent="0">
              <a:buNone/>
              <a:defRPr sz="1638"/>
            </a:lvl3pPr>
            <a:lvl4pPr marL="935980" indent="0">
              <a:buNone/>
              <a:defRPr sz="1365"/>
            </a:lvl4pPr>
            <a:lvl5pPr marL="1247973" indent="0">
              <a:buNone/>
              <a:defRPr sz="1365"/>
            </a:lvl5pPr>
            <a:lvl6pPr marL="1559966" indent="0">
              <a:buNone/>
              <a:defRPr sz="1365"/>
            </a:lvl6pPr>
            <a:lvl7pPr marL="1871960" indent="0">
              <a:buNone/>
              <a:defRPr sz="1365"/>
            </a:lvl7pPr>
            <a:lvl8pPr marL="2183953" indent="0">
              <a:buNone/>
              <a:defRPr sz="1365"/>
            </a:lvl8pPr>
            <a:lvl9pPr marL="2495946" indent="0">
              <a:buNone/>
              <a:defRPr sz="136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403985"/>
            <a:ext cx="3932237" cy="2601056"/>
          </a:xfrm>
        </p:spPr>
        <p:txBody>
          <a:bodyPr/>
          <a:lstStyle>
            <a:lvl1pPr marL="0" indent="0">
              <a:buNone/>
              <a:defRPr sz="1092"/>
            </a:lvl1pPr>
            <a:lvl2pPr marL="311993" indent="0">
              <a:buNone/>
              <a:defRPr sz="955"/>
            </a:lvl2pPr>
            <a:lvl3pPr marL="623987" indent="0">
              <a:buNone/>
              <a:defRPr sz="819"/>
            </a:lvl3pPr>
            <a:lvl4pPr marL="935980" indent="0">
              <a:buNone/>
              <a:defRPr sz="682"/>
            </a:lvl4pPr>
            <a:lvl5pPr marL="1247973" indent="0">
              <a:buNone/>
              <a:defRPr sz="682"/>
            </a:lvl5pPr>
            <a:lvl6pPr marL="1559966" indent="0">
              <a:buNone/>
              <a:defRPr sz="682"/>
            </a:lvl6pPr>
            <a:lvl7pPr marL="1871960" indent="0">
              <a:buNone/>
              <a:defRPr sz="682"/>
            </a:lvl7pPr>
            <a:lvl8pPr marL="2183953" indent="0">
              <a:buNone/>
              <a:defRPr sz="682"/>
            </a:lvl8pPr>
            <a:lvl9pPr marL="2495946" indent="0">
              <a:buNone/>
              <a:defRPr sz="68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74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9164"/>
            <a:ext cx="10515600" cy="904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45820"/>
            <a:ext cx="10515600" cy="2969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337621"/>
            <a:ext cx="27432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300FA1-BE03-4D58-90FF-AB96BE7B8283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337621"/>
            <a:ext cx="41148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337621"/>
            <a:ext cx="2743200" cy="249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04BF90-DD11-46B0-908F-85BC04AEAF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44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23987" rtl="0" eaLnBrk="1" latinLnBrk="0" hangingPunct="1">
        <a:lnSpc>
          <a:spcPct val="90000"/>
        </a:lnSpc>
        <a:spcBef>
          <a:spcPct val="0"/>
        </a:spcBef>
        <a:buNone/>
        <a:defRPr sz="30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997" indent="-155997" algn="l" defTabSz="623987" rtl="0" eaLnBrk="1" latinLnBrk="0" hangingPunct="1">
        <a:lnSpc>
          <a:spcPct val="90000"/>
        </a:lnSpc>
        <a:spcBef>
          <a:spcPts val="682"/>
        </a:spcBef>
        <a:buFont typeface="Arial" panose="020B0604020202020204" pitchFamily="34" charset="0"/>
        <a:buChar char="•"/>
        <a:defRPr sz="1911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77998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365" kern="1200">
          <a:solidFill>
            <a:schemeClr val="tx1"/>
          </a:solidFill>
          <a:latin typeface="+mn-lt"/>
          <a:ea typeface="+mn-ea"/>
          <a:cs typeface="+mn-cs"/>
        </a:defRPr>
      </a:lvl3pPr>
      <a:lvl4pPr marL="109197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71596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2027956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339950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651943" indent="-155997" algn="l" defTabSz="623987" rtl="0" eaLnBrk="1" latinLnBrk="0" hangingPunct="1">
        <a:lnSpc>
          <a:spcPct val="90000"/>
        </a:lnSpc>
        <a:spcBef>
          <a:spcPts val="341"/>
        </a:spcBef>
        <a:buFont typeface="Arial" panose="020B0604020202020204" pitchFamily="34" charset="0"/>
        <a:buChar char="•"/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31199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2pPr>
      <a:lvl3pPr marL="623987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3pPr>
      <a:lvl4pPr marL="93598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4pPr>
      <a:lvl5pPr marL="124797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5pPr>
      <a:lvl6pPr marL="155996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6pPr>
      <a:lvl7pPr marL="1871960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7pPr>
      <a:lvl8pPr marL="2183953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8pPr>
      <a:lvl9pPr marL="2495946" algn="l" defTabSz="623987" rtl="0" eaLnBrk="1" latinLnBrk="0" hangingPunct="1">
        <a:defRPr sz="12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olorful geometric shapes and objects&#10;&#10;Description automatically generated with medium confidence">
            <a:extLst>
              <a:ext uri="{FF2B5EF4-FFF2-40B4-BE49-F238E27FC236}">
                <a16:creationId xmlns:a16="http://schemas.microsoft.com/office/drawing/2014/main" id="{8C43DD65-26D9-9116-9EA0-45D35D35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339" y="-1370623"/>
            <a:ext cx="6652846" cy="6652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2559383" y="3308189"/>
            <a:ext cx="7073233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Intro 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408059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ine of robots holding ice cream and pizza&#10;&#10;Description automatically generated">
            <a:extLst>
              <a:ext uri="{FF2B5EF4-FFF2-40B4-BE49-F238E27FC236}">
                <a16:creationId xmlns:a16="http://schemas.microsoft.com/office/drawing/2014/main" id="{C022BBAF-21B0-0A67-989D-42189927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04" y="0"/>
            <a:ext cx="8189913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67030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graduation cap and diploma&#10;&#10;Description automatically generated">
            <a:extLst>
              <a:ext uri="{FF2B5EF4-FFF2-40B4-BE49-F238E27FC236}">
                <a16:creationId xmlns:a16="http://schemas.microsoft.com/office/drawing/2014/main" id="{7D955EC0-A8C3-F510-247E-616BA2F9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59" y="0"/>
            <a:ext cx="8189913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413156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irplanes&#10;&#10;Description automatically generated">
            <a:extLst>
              <a:ext uri="{FF2B5EF4-FFF2-40B4-BE49-F238E27FC236}">
                <a16:creationId xmlns:a16="http://schemas.microsoft.com/office/drawing/2014/main" id="{DC43CF6F-9061-33E6-FC57-1BB16DACD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96" y="-933773"/>
            <a:ext cx="9938288" cy="5962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Sample: classification – </a:t>
            </a:r>
            <a:r>
              <a:rPr lang="en-GB" sz="3753" b="1" dirty="0" err="1"/>
              <a:t>ResNet</a:t>
            </a:r>
            <a:r>
              <a:rPr lang="en-GB" sz="3753" b="1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89FF-C7CC-97B6-613D-0D02F30C913D}"/>
              </a:ext>
            </a:extLst>
          </p:cNvPr>
          <p:cNvSpPr txBox="1"/>
          <p:nvPr/>
        </p:nvSpPr>
        <p:spPr>
          <a:xfrm>
            <a:off x="3362164" y="2812318"/>
            <a:ext cx="672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531692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76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CF6F-9061-33E6-FC57-1BB16DACD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5796" y="-933773"/>
            <a:ext cx="9938288" cy="5962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Sample: Face Landmark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89FF-C7CC-97B6-613D-0D02F30C913D}"/>
              </a:ext>
            </a:extLst>
          </p:cNvPr>
          <p:cNvSpPr txBox="1"/>
          <p:nvPr/>
        </p:nvSpPr>
        <p:spPr>
          <a:xfrm>
            <a:off x="3362164" y="2812318"/>
            <a:ext cx="672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531692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52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ulti-layered structure with many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AFAE40AD-0D48-91A6-09F8-007BD3D4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97" y="0"/>
            <a:ext cx="8189913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Transposed Convolution</a:t>
            </a:r>
          </a:p>
        </p:txBody>
      </p:sp>
    </p:spTree>
    <p:extLst>
      <p:ext uri="{BB962C8B-B14F-4D97-AF65-F5344CB8AC3E}">
        <p14:creationId xmlns:p14="http://schemas.microsoft.com/office/powerpoint/2010/main" val="344991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with blue eyes&#10;&#10;Description automatically generated">
            <a:extLst>
              <a:ext uri="{FF2B5EF4-FFF2-40B4-BE49-F238E27FC236}">
                <a16:creationId xmlns:a16="http://schemas.microsoft.com/office/drawing/2014/main" id="{AAF1283C-3A8A-C98D-7040-7544ABE7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16" y="0"/>
            <a:ext cx="8189913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2D </a:t>
            </a:r>
            <a:r>
              <a:rPr lang="en-GB" sz="3753" b="1" dirty="0" err="1"/>
              <a:t>Upsampling</a:t>
            </a:r>
            <a:endParaRPr lang="en-GB" sz="3753" b="1" dirty="0"/>
          </a:p>
        </p:txBody>
      </p:sp>
    </p:spTree>
    <p:extLst>
      <p:ext uri="{BB962C8B-B14F-4D97-AF65-F5344CB8AC3E}">
        <p14:creationId xmlns:p14="http://schemas.microsoft.com/office/powerpoint/2010/main" val="422644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ars in a showroom&#10;&#10;Description automatically generated">
            <a:extLst>
              <a:ext uri="{FF2B5EF4-FFF2-40B4-BE49-F238E27FC236}">
                <a16:creationId xmlns:a16="http://schemas.microsoft.com/office/drawing/2014/main" id="{AAFE5BAC-92A2-CB0F-99B5-286B2B39C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17" y="-798699"/>
            <a:ext cx="9822947" cy="58937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 err="1"/>
              <a:t>UNet</a:t>
            </a:r>
            <a:r>
              <a:rPr lang="en-GB" sz="3753" b="1" dirty="0"/>
              <a:t> - Segmentation Sample!</a:t>
            </a:r>
          </a:p>
        </p:txBody>
      </p:sp>
    </p:spTree>
    <p:extLst>
      <p:ext uri="{BB962C8B-B14F-4D97-AF65-F5344CB8AC3E}">
        <p14:creationId xmlns:p14="http://schemas.microsoft.com/office/powerpoint/2010/main" val="535814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CF6F-9061-33E6-FC57-1BB16DACD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5796" y="-933773"/>
            <a:ext cx="9938288" cy="5962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Sample: Anime generation - DCGAN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289FF-C7CC-97B6-613D-0D02F30C913D}"/>
              </a:ext>
            </a:extLst>
          </p:cNvPr>
          <p:cNvSpPr txBox="1"/>
          <p:nvPr/>
        </p:nvSpPr>
        <p:spPr>
          <a:xfrm>
            <a:off x="3362164" y="2812318"/>
            <a:ext cx="672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531692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001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people with different colored squares&#10;&#10;Description automatically generated">
            <a:extLst>
              <a:ext uri="{FF2B5EF4-FFF2-40B4-BE49-F238E27FC236}">
                <a16:creationId xmlns:a16="http://schemas.microsoft.com/office/drawing/2014/main" id="{D101FACC-A0AB-A371-1CAD-6A0900CB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42" y="-1001686"/>
            <a:ext cx="10256630" cy="6153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YOLO from Scratch!</a:t>
            </a:r>
          </a:p>
        </p:txBody>
      </p:sp>
    </p:spTree>
    <p:extLst>
      <p:ext uri="{BB962C8B-B14F-4D97-AF65-F5344CB8AC3E}">
        <p14:creationId xmlns:p14="http://schemas.microsoft.com/office/powerpoint/2010/main" val="185314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holding a sign&#10;&#10;Description automatically generated">
            <a:extLst>
              <a:ext uri="{FF2B5EF4-FFF2-40B4-BE49-F238E27FC236}">
                <a16:creationId xmlns:a16="http://schemas.microsoft.com/office/drawing/2014/main" id="{C388E74A-0199-1F04-B57D-0BAAF52F2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92" y="82550"/>
            <a:ext cx="9729626" cy="4514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Why Gradient Based Optimization is Used</a:t>
            </a:r>
          </a:p>
        </p:txBody>
      </p:sp>
    </p:spTree>
    <p:extLst>
      <p:ext uri="{BB962C8B-B14F-4D97-AF65-F5344CB8AC3E}">
        <p14:creationId xmlns:p14="http://schemas.microsoft.com/office/powerpoint/2010/main" val="157726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wave of lines&#10;&#10;Description automatically generated">
            <a:extLst>
              <a:ext uri="{FF2B5EF4-FFF2-40B4-BE49-F238E27FC236}">
                <a16:creationId xmlns:a16="http://schemas.microsoft.com/office/drawing/2014/main" id="{CE0B5B73-B160-6216-C702-947EC2DB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63" y="0"/>
            <a:ext cx="11231880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Auto-Diff from Scratch - </a:t>
            </a:r>
          </a:p>
          <a:p>
            <a:pPr algn="ctr"/>
            <a:r>
              <a:rPr lang="en-GB" sz="3753" b="1" dirty="0"/>
              <a:t>A Theory Behind</a:t>
            </a:r>
          </a:p>
        </p:txBody>
      </p:sp>
    </p:spTree>
    <p:extLst>
      <p:ext uri="{BB962C8B-B14F-4D97-AF65-F5344CB8AC3E}">
        <p14:creationId xmlns:p14="http://schemas.microsoft.com/office/powerpoint/2010/main" val="410959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wave of lines&#10;&#10;Description automatically generated">
            <a:extLst>
              <a:ext uri="{FF2B5EF4-FFF2-40B4-BE49-F238E27FC236}">
                <a16:creationId xmlns:a16="http://schemas.microsoft.com/office/drawing/2014/main" id="{CE0B5B73-B160-6216-C702-947EC2DB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63" y="0"/>
            <a:ext cx="11231880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Auto-Diff from Scratch - </a:t>
            </a:r>
          </a:p>
          <a:p>
            <a:pPr algn="ctr"/>
            <a:r>
              <a:rPr lang="en-GB" sz="3753" b="1" dirty="0"/>
              <a:t>An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200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spheres and lines&#10;&#10;Description automatically generated">
            <a:extLst>
              <a:ext uri="{FF2B5EF4-FFF2-40B4-BE49-F238E27FC236}">
                <a16:creationId xmlns:a16="http://schemas.microsoft.com/office/drawing/2014/main" id="{14E751C4-4A9E-765E-C2AA-CEEB81A5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600" y="-1212743"/>
            <a:ext cx="8026561" cy="8026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Auto-Diff from Scratch - </a:t>
            </a:r>
          </a:p>
          <a:p>
            <a:pPr algn="ctr"/>
            <a:r>
              <a:rPr lang="en-GB" sz="3753" b="1" dirty="0"/>
              <a:t>Tensor Support</a:t>
            </a:r>
          </a:p>
        </p:txBody>
      </p:sp>
    </p:spTree>
    <p:extLst>
      <p:ext uri="{BB962C8B-B14F-4D97-AF65-F5344CB8AC3E}">
        <p14:creationId xmlns:p14="http://schemas.microsoft.com/office/powerpoint/2010/main" val="290887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DCB7633-E8AA-5611-27D3-57E8AF9C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262" y="0"/>
            <a:ext cx="8189913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Module Class</a:t>
            </a:r>
          </a:p>
        </p:txBody>
      </p:sp>
    </p:spTree>
    <p:extLst>
      <p:ext uri="{BB962C8B-B14F-4D97-AF65-F5344CB8AC3E}">
        <p14:creationId xmlns:p14="http://schemas.microsoft.com/office/powerpoint/2010/main" val="301504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circle&#10;&#10;Description automatically generated">
            <a:extLst>
              <a:ext uri="{FF2B5EF4-FFF2-40B4-BE49-F238E27FC236}">
                <a16:creationId xmlns:a16="http://schemas.microsoft.com/office/drawing/2014/main" id="{1F44648E-0F2C-6191-00CD-F1A5500E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700" y="0"/>
            <a:ext cx="8189913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Dataset and Data Loaders</a:t>
            </a:r>
          </a:p>
        </p:txBody>
      </p:sp>
    </p:spTree>
    <p:extLst>
      <p:ext uri="{BB962C8B-B14F-4D97-AF65-F5344CB8AC3E}">
        <p14:creationId xmlns:p14="http://schemas.microsoft.com/office/powerpoint/2010/main" val="197428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drawing a graph on a black and white background&#10;&#10;Description automatically generated">
            <a:extLst>
              <a:ext uri="{FF2B5EF4-FFF2-40B4-BE49-F238E27FC236}">
                <a16:creationId xmlns:a16="http://schemas.microsoft.com/office/drawing/2014/main" id="{9EE5D208-6BFA-AA2B-A9CF-6B4EBAB8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750" y="0"/>
            <a:ext cx="8189913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2D Convolution</a:t>
            </a:r>
          </a:p>
        </p:txBody>
      </p:sp>
    </p:spTree>
    <p:extLst>
      <p:ext uri="{BB962C8B-B14F-4D97-AF65-F5344CB8AC3E}">
        <p14:creationId xmlns:p14="http://schemas.microsoft.com/office/powerpoint/2010/main" val="225375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ol with palm trees and chairs&#10;&#10;Description automatically generated">
            <a:extLst>
              <a:ext uri="{FF2B5EF4-FFF2-40B4-BE49-F238E27FC236}">
                <a16:creationId xmlns:a16="http://schemas.microsoft.com/office/drawing/2014/main" id="{9D46F868-F702-39DA-362C-5FF44A25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33" y="0"/>
            <a:ext cx="8189913" cy="467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8A5B6-6391-7086-F194-C8748BD4B8DE}"/>
              </a:ext>
            </a:extLst>
          </p:cNvPr>
          <p:cNvSpPr txBox="1"/>
          <p:nvPr/>
        </p:nvSpPr>
        <p:spPr>
          <a:xfrm>
            <a:off x="3291001" y="3375508"/>
            <a:ext cx="6109192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753" b="1" dirty="0"/>
          </a:p>
        </p:txBody>
      </p:sp>
      <p:pic>
        <p:nvPicPr>
          <p:cNvPr id="38" name="Picture 37" descr="A black circle with white and grey text&#10;&#10;Description automatically generated">
            <a:extLst>
              <a:ext uri="{FF2B5EF4-FFF2-40B4-BE49-F238E27FC236}">
                <a16:creationId xmlns:a16="http://schemas.microsoft.com/office/drawing/2014/main" id="{6A5A6B60-C0CE-36EB-6C02-8D470846F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9401" cy="46799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1A53-6AD0-44C4-735B-33213BE3DF8E}"/>
              </a:ext>
            </a:extLst>
          </p:cNvPr>
          <p:cNvSpPr/>
          <p:nvPr/>
        </p:nvSpPr>
        <p:spPr>
          <a:xfrm>
            <a:off x="1652955" y="3308189"/>
            <a:ext cx="9311054" cy="1251260"/>
          </a:xfrm>
          <a:prstGeom prst="round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753" b="1" dirty="0"/>
              <a:t>2D Pooling</a:t>
            </a:r>
          </a:p>
        </p:txBody>
      </p:sp>
    </p:spTree>
    <p:extLst>
      <p:ext uri="{BB962C8B-B14F-4D97-AF65-F5344CB8AC3E}">
        <p14:creationId xmlns:p14="http://schemas.microsoft.com/office/powerpoint/2010/main" val="55833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721</TotalTime>
  <Words>74</Words>
  <Application>Microsoft Office PowerPoint</Application>
  <PresentationFormat>Custom</PresentationFormat>
  <Paragraphs>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Darko Jurić</dc:creator>
  <cp:lastModifiedBy>Darko Jurić</cp:lastModifiedBy>
  <cp:revision>6</cp:revision>
  <dcterms:created xsi:type="dcterms:W3CDTF">2024-07-31T19:35:57Z</dcterms:created>
  <dcterms:modified xsi:type="dcterms:W3CDTF">2024-08-06T07:01:11Z</dcterms:modified>
</cp:coreProperties>
</file>